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340" r:id="rId2"/>
  </p:sldMasterIdLst>
  <p:notesMasterIdLst>
    <p:notesMasterId r:id="rId32"/>
  </p:notesMasterIdLst>
  <p:handoutMasterIdLst>
    <p:handoutMasterId r:id="rId33"/>
  </p:handoutMasterIdLst>
  <p:sldIdLst>
    <p:sldId id="294" r:id="rId3"/>
    <p:sldId id="333" r:id="rId4"/>
    <p:sldId id="263" r:id="rId5"/>
    <p:sldId id="330" r:id="rId6"/>
    <p:sldId id="331" r:id="rId7"/>
    <p:sldId id="308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335" r:id="rId16"/>
    <p:sldId id="274" r:id="rId17"/>
    <p:sldId id="281" r:id="rId18"/>
    <p:sldId id="336" r:id="rId19"/>
    <p:sldId id="276" r:id="rId20"/>
    <p:sldId id="277" r:id="rId21"/>
    <p:sldId id="278" r:id="rId22"/>
    <p:sldId id="283" r:id="rId23"/>
    <p:sldId id="284" r:id="rId24"/>
    <p:sldId id="291" r:id="rId25"/>
    <p:sldId id="285" r:id="rId26"/>
    <p:sldId id="286" r:id="rId27"/>
    <p:sldId id="288" r:id="rId28"/>
    <p:sldId id="289" r:id="rId29"/>
    <p:sldId id="338" r:id="rId30"/>
    <p:sldId id="320" r:id="rId31"/>
  </p:sldIdLst>
  <p:sldSz cx="9144000" cy="6858000" type="screen4x3"/>
  <p:notesSz cx="68580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0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40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40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40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40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40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40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40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40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4737" autoAdjust="0"/>
  </p:normalViewPr>
  <p:slideViewPr>
    <p:cSldViewPr>
      <p:cViewPr>
        <p:scale>
          <a:sx n="114" d="100"/>
          <a:sy n="114" d="100"/>
        </p:scale>
        <p:origin x="98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167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806606B5-E281-45D8-8135-8755F15C052F}" type="datetimeFigureOut">
              <a:rPr lang="en-US"/>
              <a:pPr>
                <a:defRPr/>
              </a:pPr>
              <a:t>9/23/2015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C6A9D656-5E8B-4511-9F74-A4CE7F50E8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3500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dirty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dirty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33427930-5E90-480B-9229-3CB3A742F9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8914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886DD8-91EB-4729-9914-0EDC55A16BB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6177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591162-4DFA-48ED-AAEE-D46810B9A3D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What is job enrichment? (Improvement) The employee who takes over for you in your absence ie.. Lead employee.</a:t>
            </a:r>
          </a:p>
        </p:txBody>
      </p:sp>
    </p:spTree>
    <p:extLst>
      <p:ext uri="{BB962C8B-B14F-4D97-AF65-F5344CB8AC3E}">
        <p14:creationId xmlns:p14="http://schemas.microsoft.com/office/powerpoint/2010/main" val="3903945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00E69A-CB01-407D-998C-1A37298954E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Provide the employee with the IDP Excel template and IDP form.  This is where the supervisor will need to engage in mentoring and coaching the employee.  </a:t>
            </a:r>
          </a:p>
          <a:p>
            <a:pPr eaLnBrk="1" hangingPunct="1"/>
            <a:r>
              <a:rPr lang="en-US" dirty="0" smtClean="0"/>
              <a:t>The Position Description and/or CFEPT (Career Field Education &amp; Training Plan) can also be used to build IDP.</a:t>
            </a:r>
          </a:p>
        </p:txBody>
      </p:sp>
    </p:spTree>
    <p:extLst>
      <p:ext uri="{BB962C8B-B14F-4D97-AF65-F5344CB8AC3E}">
        <p14:creationId xmlns:p14="http://schemas.microsoft.com/office/powerpoint/2010/main" val="2754150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38EAD4-CAF1-4AF9-9C72-861F70420EA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This process will be a collaborative effort on the part of both the supervisor and employee.</a:t>
            </a:r>
          </a:p>
          <a:p>
            <a:pPr eaLnBrk="1" hangingPunct="1"/>
            <a:r>
              <a:rPr lang="en-US" dirty="0" smtClean="0"/>
              <a:t>Supervisor will need to ensure the SMART method is in use.</a:t>
            </a:r>
          </a:p>
        </p:txBody>
      </p:sp>
    </p:spTree>
    <p:extLst>
      <p:ext uri="{BB962C8B-B14F-4D97-AF65-F5344CB8AC3E}">
        <p14:creationId xmlns:p14="http://schemas.microsoft.com/office/powerpoint/2010/main" val="2342227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A9E2C7-5E3F-4068-9285-840F92FF4A8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63544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6FE88A-FC0B-4D63-A3F2-E3A390E3468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IDP becomes a valuable tool when establishing technician standards and establishing benchmarks to confirm employees abilities and achievements. </a:t>
            </a:r>
          </a:p>
        </p:txBody>
      </p:sp>
    </p:spTree>
    <p:extLst>
      <p:ext uri="{BB962C8B-B14F-4D97-AF65-F5344CB8AC3E}">
        <p14:creationId xmlns:p14="http://schemas.microsoft.com/office/powerpoint/2010/main" val="2288684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85F2B5-33EB-47B0-B2FE-6C77F1DC4BA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There are some positions that will require a continued service agreement due to the time constraints for course scheduling and/or cost.  Training may exceed 12 to 24 months. </a:t>
            </a:r>
          </a:p>
        </p:txBody>
      </p:sp>
    </p:spTree>
    <p:extLst>
      <p:ext uri="{BB962C8B-B14F-4D97-AF65-F5344CB8AC3E}">
        <p14:creationId xmlns:p14="http://schemas.microsoft.com/office/powerpoint/2010/main" val="1485284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1D5914-8DB0-470B-B0C0-227670D3E50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Group Exercise – What are some resources of training you can provide you employees with to obtain their goals?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Using the competencies worksheet, identify;</a:t>
            </a:r>
          </a:p>
          <a:p>
            <a:pPr eaLnBrk="1" hangingPunct="1"/>
            <a:r>
              <a:rPr lang="en-US" dirty="0" smtClean="0"/>
              <a:t>Training courses </a:t>
            </a:r>
          </a:p>
          <a:p>
            <a:pPr eaLnBrk="1" hangingPunct="1"/>
            <a:r>
              <a:rPr lang="en-US" dirty="0" smtClean="0"/>
              <a:t>Guided OJT opportunities</a:t>
            </a:r>
          </a:p>
          <a:p>
            <a:pPr eaLnBrk="1" hangingPunct="1"/>
            <a:r>
              <a:rPr lang="en-US" dirty="0" smtClean="0"/>
              <a:t>Self OJT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768354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2E5435-6E6B-4B95-9D3D-33AC867BD99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25787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43751E-2168-4891-89A4-120173A6B0F5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77783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F0611A-7F6B-4A45-B72A-74B37840EF1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2289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Areas that will be covered to explain the Planning  &amp; Process of the IDP.</a:t>
            </a:r>
          </a:p>
        </p:txBody>
      </p:sp>
    </p:spTree>
    <p:extLst>
      <p:ext uri="{BB962C8B-B14F-4D97-AF65-F5344CB8AC3E}">
        <p14:creationId xmlns:p14="http://schemas.microsoft.com/office/powerpoint/2010/main" val="19876185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8C943E-553B-4695-A478-1B00893AF53D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21465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72970B-31EE-434C-A1D4-1CB02DD5FF6D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32080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B9C09B-E83E-4BFE-B4D8-3C393918E0C6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01719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512295-2248-4E90-AF28-0BB471C1CDEB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0589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72AE26-EE4A-41BF-9B2E-4744E023CAE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It will assist the supervisor with present needs for training</a:t>
            </a:r>
            <a:r>
              <a:rPr lang="en-US" baseline="0" dirty="0" smtClean="0"/>
              <a:t> </a:t>
            </a:r>
            <a:r>
              <a:rPr lang="en-US" dirty="0" smtClean="0"/>
              <a:t>and strategic planning. The process also allows the employee to have ownership.</a:t>
            </a:r>
          </a:p>
        </p:txBody>
      </p:sp>
    </p:spTree>
    <p:extLst>
      <p:ext uri="{BB962C8B-B14F-4D97-AF65-F5344CB8AC3E}">
        <p14:creationId xmlns:p14="http://schemas.microsoft.com/office/powerpoint/2010/main" val="1356958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AEA86-7AE1-4891-831E-7724897F168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 plan that shows where the employee is and/or where they need to be. </a:t>
            </a:r>
          </a:p>
          <a:p>
            <a:pPr eaLnBrk="1" hangingPunct="1"/>
            <a:r>
              <a:rPr lang="en-US" dirty="0" smtClean="0"/>
              <a:t>Provide a conduit between supervisor and employee.</a:t>
            </a:r>
          </a:p>
          <a:p>
            <a:pPr eaLnBrk="1" hangingPunct="1"/>
            <a:r>
              <a:rPr lang="en-US" dirty="0" smtClean="0"/>
              <a:t>Supervisor</a:t>
            </a:r>
            <a:r>
              <a:rPr lang="en-US" baseline="0" dirty="0" smtClean="0"/>
              <a:t> should use</a:t>
            </a:r>
            <a:r>
              <a:rPr lang="en-US" dirty="0" smtClean="0"/>
              <a:t> the SMART method = Specific, Measurable, Attainable, Realistic, and Timely.</a:t>
            </a:r>
          </a:p>
        </p:txBody>
      </p:sp>
    </p:spTree>
    <p:extLst>
      <p:ext uri="{BB962C8B-B14F-4D97-AF65-F5344CB8AC3E}">
        <p14:creationId xmlns:p14="http://schemas.microsoft.com/office/powerpoint/2010/main" val="3763596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F124F6-2B84-499B-8EDB-178EE7240B0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To coin the phrase “If you don’t use it you lose it” </a:t>
            </a:r>
          </a:p>
          <a:p>
            <a:pPr eaLnBrk="1" hangingPunct="1"/>
            <a:r>
              <a:rPr lang="en-US" dirty="0" smtClean="0"/>
              <a:t>Employees are multi  tasked, </a:t>
            </a:r>
          </a:p>
          <a:p>
            <a:pPr eaLnBrk="1" hangingPunct="1"/>
            <a:r>
              <a:rPr lang="en-US" dirty="0" smtClean="0"/>
              <a:t>incorporate refresher training.</a:t>
            </a:r>
          </a:p>
        </p:txBody>
      </p:sp>
    </p:spTree>
    <p:extLst>
      <p:ext uri="{BB962C8B-B14F-4D97-AF65-F5344CB8AC3E}">
        <p14:creationId xmlns:p14="http://schemas.microsoft.com/office/powerpoint/2010/main" val="3044732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Also provide copy of Excel template of IDPs and cover the TPR 400, Ch 2-4 para d.</a:t>
            </a:r>
          </a:p>
        </p:txBody>
      </p:sp>
    </p:spTree>
    <p:extLst>
      <p:ext uri="{BB962C8B-B14F-4D97-AF65-F5344CB8AC3E}">
        <p14:creationId xmlns:p14="http://schemas.microsoft.com/office/powerpoint/2010/main" val="2070418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5B852C-C163-43C6-95EA-FA27E23BA4B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Bullet 3 – must be within current duty MOS/AFSC and be pertinent training for tech position. </a:t>
            </a:r>
          </a:p>
          <a:p>
            <a:pPr eaLnBrk="1" hangingPunct="1"/>
            <a:r>
              <a:rPr lang="en-US" dirty="0" smtClean="0"/>
              <a:t>Instrumental tool for establishing Standards for the employee.</a:t>
            </a:r>
          </a:p>
        </p:txBody>
      </p:sp>
    </p:spTree>
    <p:extLst>
      <p:ext uri="{BB962C8B-B14F-4D97-AF65-F5344CB8AC3E}">
        <p14:creationId xmlns:p14="http://schemas.microsoft.com/office/powerpoint/2010/main" val="3879848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71CDF3-61C1-454E-89DB-7739E9EB690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Fosters employee ownership for their career.  </a:t>
            </a:r>
          </a:p>
          <a:p>
            <a:pPr eaLnBrk="1" hangingPunct="1"/>
            <a:r>
              <a:rPr lang="en-US" dirty="0" smtClean="0"/>
              <a:t>Allows the employee to determine where they are now and where they want to be with their career.</a:t>
            </a:r>
          </a:p>
        </p:txBody>
      </p:sp>
    </p:spTree>
    <p:extLst>
      <p:ext uri="{BB962C8B-B14F-4D97-AF65-F5344CB8AC3E}">
        <p14:creationId xmlns:p14="http://schemas.microsoft.com/office/powerpoint/2010/main" val="1702522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36CB55-A5DC-40B0-AE67-7733AA28716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This is where the supervisor becomes the facilitator, coach, and mentor to engage the employee into the process.</a:t>
            </a:r>
          </a:p>
        </p:txBody>
      </p:sp>
    </p:spTree>
    <p:extLst>
      <p:ext uri="{BB962C8B-B14F-4D97-AF65-F5344CB8AC3E}">
        <p14:creationId xmlns:p14="http://schemas.microsoft.com/office/powerpoint/2010/main" val="166581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NGB HRD Course May 2009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23DB9-BCD7-4175-A788-D9FC0EB02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NGB HRD Course May 2009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8C709-AA76-4D06-8553-713EB70000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0"/>
            <a:ext cx="215265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30555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NGB HRD Course May 2009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AED42-98F8-49C6-987C-B019C30508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Tahoma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Tahoma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NGB HRD Course May 2009</a:t>
            </a:r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E7AE4-0D61-4CBA-B55B-DB6B0F9656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NGB HRD Course May 2009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822D5-D39B-43ED-9D1A-4087202230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Tahoma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Tahom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NGB HRD Course May 2009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763D8-EAF1-4D09-A1AF-AEFD47CBC9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NGB HRD Course May 2009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A577A-0F56-42B5-A695-9B2609995B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NGB HRD Course May 2009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B336-748D-45B4-99C0-D2A29FA054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NGB HRD Course May 2009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1E5EA-6506-4C65-B473-4BE34EDD01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NGB HRD Course May 2009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57D25-67C1-4075-8FA1-FF7F668448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NGB HRD Course May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9A4D9-4B1A-43EC-AE60-46351260D3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NGB HRD Course May 2009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EFA64-4BE2-41BB-9F5B-464E5BAA4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NGB HRD Course May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7713A-3434-44B9-A6AF-BA62330A7A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NGB HRD Course May 2009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99095-A034-473B-9EC7-0F7D723B94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NGB HRD Course May 2009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EF94-6225-4503-A038-CB4EC9A6E6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NGB HRD Course May 2009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6F946-F70C-4B37-957B-C854F70B3E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135438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676400"/>
            <a:ext cx="4135437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NGB HRD Course May 2009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C3FD3-8B5A-4A93-94ED-5DD611D907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NGB HRD Course May 2009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8E181-881D-4A52-8F48-6E5C3D3FA7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NGB HRD Course May 2009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75A0C-FC09-4DB9-BFA3-E8AAF702BB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NGB HRD Course May 2009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AF867-EF39-40DD-9566-E9F8293DC5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NGB HRD Course May 2009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0B721-1415-440C-ADFD-9091E39737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NGB HRD Course May 2009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E10C8-0486-4E91-BA9C-81277A06E6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ointPatchWatermark"/>
          <p:cNvPicPr>
            <a:picLocks noChangeAspect="1" noChangeArrowheads="1"/>
          </p:cNvPicPr>
          <p:nvPr userDrawn="1"/>
        </p:nvPicPr>
        <p:blipFill>
          <a:blip r:embed="rId14" cstate="print">
            <a:lum bright="4000"/>
          </a:blip>
          <a:srcRect/>
          <a:stretch>
            <a:fillRect/>
          </a:stretch>
        </p:blipFill>
        <p:spPr bwMode="auto">
          <a:xfrm>
            <a:off x="1600200" y="1190625"/>
            <a:ext cx="5667375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0"/>
            <a:ext cx="609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84232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rPr lang="en-US"/>
              <a:t>NGB HRD Course May 2009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fld id="{DD0A15DD-1EC3-4FBB-9FD4-53CA76DA22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80" name="Picture 8" descr="Blue_Bar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93675" y="492125"/>
            <a:ext cx="9525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jointPatch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04800" y="76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Text Box 10"/>
          <p:cNvSpPr txBox="1">
            <a:spLocks noChangeArrowheads="1"/>
          </p:cNvSpPr>
          <p:nvPr userDrawn="1"/>
        </p:nvSpPr>
        <p:spPr bwMode="auto">
          <a:xfrm>
            <a:off x="4495800" y="152400"/>
            <a:ext cx="4262438" cy="457200"/>
          </a:xfrm>
          <a:prstGeom prst="rect">
            <a:avLst/>
          </a:prstGeom>
          <a:noFill/>
          <a:ln w="127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Training, Development, Mastery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  <p:sldLayoutId id="2147484393" r:id="rId2"/>
    <p:sldLayoutId id="2147484392" r:id="rId3"/>
    <p:sldLayoutId id="2147484391" r:id="rId4"/>
    <p:sldLayoutId id="2147484390" r:id="rId5"/>
    <p:sldLayoutId id="2147484389" r:id="rId6"/>
    <p:sldLayoutId id="2147484388" r:id="rId7"/>
    <p:sldLayoutId id="2147484387" r:id="rId8"/>
    <p:sldLayoutId id="2147484386" r:id="rId9"/>
    <p:sldLayoutId id="2147484385" r:id="rId10"/>
    <p:sldLayoutId id="2147484384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rgbClr val="FF0000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rgbClr val="FF0000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rgbClr val="FF0000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rgbClr val="FF0000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i="1">
          <a:solidFill>
            <a:srgbClr val="FF0000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i="1">
          <a:solidFill>
            <a:srgbClr val="FF0000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i="1">
          <a:solidFill>
            <a:srgbClr val="FF0000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i="1">
          <a:solidFill>
            <a:srgbClr val="FF0000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5000"/>
        <a:buFont typeface="Monotype Sorts" pitchFamily="2" charset="2"/>
        <a:buChar char="u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n"/>
        <a:defRPr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Monotype Sorts" pitchFamily="2" charset="2"/>
        <a:buChar char="ã"/>
        <a:defRPr sz="16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—"/>
        <a:defRPr sz="14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Tahoma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Tahoma" charset="0"/>
            </a:endParaRPr>
          </a:p>
        </p:txBody>
      </p:sp>
      <p:sp>
        <p:nvSpPr>
          <p:cNvPr id="4100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 dirty="0">
                <a:solidFill>
                  <a:schemeClr val="tx2">
                    <a:shade val="50000"/>
                  </a:schemeClr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 dirty="0">
                <a:solidFill>
                  <a:schemeClr val="tx2">
                    <a:shade val="50000"/>
                  </a:schemeClr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NGB HRD Course May 2009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Tahoma" charset="0"/>
              </a:defRPr>
            </a:lvl1pPr>
          </a:lstStyle>
          <a:p>
            <a:pPr>
              <a:defRPr/>
            </a:pPr>
            <a:fld id="{F59EADD7-90E9-4AEE-90C8-8AA3916321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01" r:id="rId1"/>
    <p:sldLayoutId id="2147484400" r:id="rId2"/>
    <p:sldLayoutId id="2147484402" r:id="rId3"/>
    <p:sldLayoutId id="2147484399" r:id="rId4"/>
    <p:sldLayoutId id="2147484403" r:id="rId5"/>
    <p:sldLayoutId id="2147484398" r:id="rId6"/>
    <p:sldLayoutId id="2147484397" r:id="rId7"/>
    <p:sldLayoutId id="2147484404" r:id="rId8"/>
    <p:sldLayoutId id="2147484405" r:id="rId9"/>
    <p:sldLayoutId id="2147484396" r:id="rId10"/>
    <p:sldLayoutId id="2147484395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trrs.army.mil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globalknowledge.com/?gclid=CNTz2b7Ex5ICFQG5PAod90X1K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m.gov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astd.org/" TargetMode="External"/><Relationship Id="rId5" Type="http://schemas.openxmlformats.org/officeDocument/2006/relationships/hyperlink" Target="http://www.linkageinc.com/" TargetMode="External"/><Relationship Id="rId4" Type="http://schemas.openxmlformats.org/officeDocument/2006/relationships/hyperlink" Target="http://www.amanet.org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.army.mil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c.learn.army.mil/webapps/portal/frameset.jsp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tca.randolph.af.mil/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u.mil/default.asp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port1.dcmsnet.org/dcmsvc/default.asp" TargetMode="External"/><Relationship Id="rId4" Type="http://schemas.openxmlformats.org/officeDocument/2006/relationships/hyperlink" Target="http://www.atsc.army.mil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.af.mil/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y.af.mil/" TargetMode="Externa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u.af.mil/au/ccaf/" TargetMode="Externa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4038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6000" smtClean="0"/>
              <a:t>Individual Development Plan</a:t>
            </a:r>
            <a:br>
              <a:rPr sz="6000" smtClean="0"/>
            </a:br>
            <a:r>
              <a:rPr sz="6000" smtClean="0"/>
              <a:t>(IDP)</a:t>
            </a:r>
          </a:p>
        </p:txBody>
      </p:sp>
      <p:sp>
        <p:nvSpPr>
          <p:cNvPr id="7" name="Footer Placeholder 5"/>
          <p:cNvSpPr txBox="1">
            <a:spLocks/>
          </p:cNvSpPr>
          <p:nvPr/>
        </p:nvSpPr>
        <p:spPr bwMode="auto">
          <a:xfrm>
            <a:off x="6553200" y="6381750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sz="3200" b="1" u="sng" smtClean="0"/>
              <a:t>Supervisor’s Role in Planning and Preparation Cont</a:t>
            </a:r>
            <a:endParaRPr lang="en-US" b="1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Include options to accomplish the desired goals such as: </a:t>
            </a:r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lvl="1" eaLnBrk="1" hangingPunct="1">
              <a:lnSpc>
                <a:spcPct val="80000"/>
              </a:lnSpc>
              <a:buFont typeface="Tahoma" pitchFamily="34" charset="0"/>
              <a:buChar char="–"/>
            </a:pPr>
            <a:r>
              <a:rPr lang="en-US" sz="1600" smtClean="0"/>
              <a:t>Formal training. </a:t>
            </a:r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lvl="1" eaLnBrk="1" hangingPunct="1">
              <a:lnSpc>
                <a:spcPct val="80000"/>
              </a:lnSpc>
              <a:buFont typeface="Tahoma" pitchFamily="34" charset="0"/>
              <a:buChar char="–"/>
            </a:pPr>
            <a:r>
              <a:rPr lang="en-US" sz="1600" smtClean="0"/>
              <a:t>On-the-job training or coaching by the supervisor or another expert worker. 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Char char="–"/>
            </a:pPr>
            <a:endParaRPr lang="en-US" sz="1600" smtClean="0"/>
          </a:p>
          <a:p>
            <a:pPr lvl="1" eaLnBrk="1" hangingPunct="1">
              <a:lnSpc>
                <a:spcPct val="80000"/>
              </a:lnSpc>
              <a:buFont typeface="Tahoma" pitchFamily="34" charset="0"/>
              <a:buChar char="–"/>
            </a:pPr>
            <a:r>
              <a:rPr lang="en-US" sz="1600" smtClean="0"/>
              <a:t>New or increased level of responsibility through </a:t>
            </a:r>
            <a:r>
              <a:rPr lang="en-US" sz="1600" u="sng" smtClean="0"/>
              <a:t>job enrichment</a:t>
            </a:r>
            <a:r>
              <a:rPr lang="en-US" sz="1600" smtClean="0"/>
              <a:t>. 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Char char="–"/>
            </a:pPr>
            <a:endParaRPr lang="en-US" sz="1600" smtClean="0"/>
          </a:p>
          <a:p>
            <a:pPr lvl="1" eaLnBrk="1" hangingPunct="1">
              <a:lnSpc>
                <a:spcPct val="80000"/>
              </a:lnSpc>
              <a:buFont typeface="Tahoma" pitchFamily="34" charset="0"/>
              <a:buChar char="–"/>
            </a:pPr>
            <a:r>
              <a:rPr lang="en-US" sz="1600" smtClean="0"/>
              <a:t>Provide cross training opportunities. 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Char char="–"/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Provide information on career planning and counseling resources, if the employee requests these services. </a:t>
            </a:r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Give the employee a copy of the IDP form and instructions for completing the plan. </a:t>
            </a:r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Assist the employee with setting a deadline for completing the draft IDP.</a:t>
            </a:r>
          </a:p>
        </p:txBody>
      </p:sp>
      <p:sp>
        <p:nvSpPr>
          <p:cNvPr id="8" name="Footer Placeholder 5"/>
          <p:cNvSpPr txBox="1">
            <a:spLocks/>
          </p:cNvSpPr>
          <p:nvPr/>
        </p:nvSpPr>
        <p:spPr bwMode="auto">
          <a:xfrm>
            <a:off x="6553200" y="6381750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>
              <a:defRPr/>
            </a:pPr>
            <a:endParaRPr lang="en-US" sz="1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905000"/>
          </a:xfrm>
        </p:spPr>
        <p:txBody>
          <a:bodyPr/>
          <a:lstStyle/>
          <a:p>
            <a:pPr algn="ctr" eaLnBrk="1" hangingPunct="1"/>
            <a:r>
              <a:rPr lang="en-US" sz="2800" b="1" u="sng" smtClean="0"/>
              <a:t>Drafting the IDP</a:t>
            </a:r>
            <a:br>
              <a:rPr lang="en-US" sz="2800" b="1" u="sng" smtClean="0"/>
            </a:br>
            <a:r>
              <a:rPr lang="en-US" sz="2800" b="1" smtClean="0"/>
              <a:t>The employee’s role is to draft the IDP with advice and guidance from the supervisor!</a:t>
            </a:r>
            <a:endParaRPr lang="en-US" sz="400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The employee should: 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lvl="1" eaLnBrk="1" hangingPunct="1">
              <a:lnSpc>
                <a:spcPct val="80000"/>
              </a:lnSpc>
              <a:buFont typeface="Tahoma" pitchFamily="34" charset="0"/>
              <a:buChar char="–"/>
            </a:pPr>
            <a:r>
              <a:rPr lang="en-US" sz="2000" smtClean="0"/>
              <a:t>Assess his or her existing competencies and interests.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Char char="–"/>
            </a:pPr>
            <a:endParaRPr lang="en-US" sz="2000" smtClean="0"/>
          </a:p>
          <a:p>
            <a:pPr lvl="1" eaLnBrk="1" hangingPunct="1">
              <a:lnSpc>
                <a:spcPct val="80000"/>
              </a:lnSpc>
              <a:buFont typeface="Tahoma" pitchFamily="34" charset="0"/>
              <a:buChar char="–"/>
            </a:pPr>
            <a:r>
              <a:rPr lang="en-US" sz="2000" smtClean="0"/>
              <a:t>Identify KSAs or competencies for personal growth and career enhancement that the employee plans to develop in the upcoming performance cycle. 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Char char="–"/>
            </a:pPr>
            <a:endParaRPr lang="en-US" sz="2000" smtClean="0"/>
          </a:p>
          <a:p>
            <a:pPr lvl="1" eaLnBrk="1" hangingPunct="1">
              <a:lnSpc>
                <a:spcPct val="80000"/>
              </a:lnSpc>
              <a:buFont typeface="Tahoma" pitchFamily="34" charset="0"/>
              <a:buChar char="–"/>
            </a:pPr>
            <a:r>
              <a:rPr lang="en-US" sz="2000" smtClean="0"/>
              <a:t>Research and identify proposed learning experiences that address the desired KSAs or competencies. 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Char char="–"/>
            </a:pPr>
            <a:endParaRPr lang="en-US" sz="2000" smtClean="0"/>
          </a:p>
          <a:p>
            <a:pPr lvl="1" eaLnBrk="1" hangingPunct="1">
              <a:lnSpc>
                <a:spcPct val="80000"/>
              </a:lnSpc>
              <a:buFont typeface="Tahoma" pitchFamily="34" charset="0"/>
              <a:buChar char="–"/>
            </a:pPr>
            <a:r>
              <a:rPr lang="en-US" sz="2000" smtClean="0"/>
              <a:t>Draft an IDP proposing and scheduling the designated learning activities.</a:t>
            </a:r>
          </a:p>
        </p:txBody>
      </p:sp>
      <p:sp>
        <p:nvSpPr>
          <p:cNvPr id="8" name="Footer Placeholder 5"/>
          <p:cNvSpPr txBox="1">
            <a:spLocks/>
          </p:cNvSpPr>
          <p:nvPr/>
        </p:nvSpPr>
        <p:spPr bwMode="auto">
          <a:xfrm>
            <a:off x="6553200" y="6381750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>
              <a:defRPr/>
            </a:pPr>
            <a:endParaRPr lang="en-US" sz="1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algn="ctr" eaLnBrk="1" hangingPunct="1"/>
            <a:r>
              <a:rPr lang="en-US" sz="3200" b="1" u="sng" smtClean="0"/>
              <a:t>Drafting the IDP Cont</a:t>
            </a:r>
            <a:endParaRPr lang="en-US" b="1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2296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The supervisor’s role is to review the employee’s draft IDP and make sure: </a:t>
            </a:r>
          </a:p>
          <a:p>
            <a:pPr eaLnBrk="1" hangingPunct="1">
              <a:lnSpc>
                <a:spcPct val="80000"/>
              </a:lnSpc>
            </a:pPr>
            <a:endParaRPr lang="en-US" sz="1600" dirty="0" smtClean="0"/>
          </a:p>
          <a:p>
            <a:pPr lvl="1" eaLnBrk="1" hangingPunct="1">
              <a:lnSpc>
                <a:spcPct val="80000"/>
              </a:lnSpc>
              <a:buFont typeface="Tahoma" pitchFamily="34" charset="0"/>
              <a:buChar char="–"/>
            </a:pPr>
            <a:r>
              <a:rPr lang="en-US" sz="2400" dirty="0" smtClean="0"/>
              <a:t>The desired training the employee has outlined is </a:t>
            </a:r>
            <a:r>
              <a:rPr lang="en-US" sz="2400" u="sng" dirty="0" smtClean="0"/>
              <a:t>realistic,</a:t>
            </a:r>
            <a:r>
              <a:rPr lang="en-US" sz="2400" dirty="0" smtClean="0"/>
              <a:t> considering the </a:t>
            </a:r>
            <a:r>
              <a:rPr lang="en-US" sz="2400" u="sng" dirty="0" smtClean="0"/>
              <a:t>organization’s needs,</a:t>
            </a:r>
            <a:r>
              <a:rPr lang="en-US" sz="2400" dirty="0" smtClean="0"/>
              <a:t> </a:t>
            </a:r>
            <a:r>
              <a:rPr lang="en-US" sz="2400" u="sng" dirty="0" smtClean="0"/>
              <a:t>budget</a:t>
            </a:r>
            <a:r>
              <a:rPr lang="en-US" sz="2400" dirty="0" smtClean="0"/>
              <a:t> and human resources. </a:t>
            </a:r>
          </a:p>
          <a:p>
            <a:pPr lvl="2" eaLnBrk="1" hangingPunct="1">
              <a:lnSpc>
                <a:spcPct val="8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  <a:buFont typeface="Tahoma" pitchFamily="34" charset="0"/>
              <a:buChar char="–"/>
            </a:pPr>
            <a:r>
              <a:rPr lang="en-US" sz="2400" dirty="0" smtClean="0"/>
              <a:t>Courses of instruction are the </a:t>
            </a:r>
            <a:r>
              <a:rPr lang="en-US" sz="2400" u="sng" dirty="0" smtClean="0"/>
              <a:t>best possible options for the employee’s educational needs, and meets statutory and regulatory requirements of the position.</a:t>
            </a:r>
            <a:r>
              <a:rPr lang="en-US" sz="2400" dirty="0" smtClean="0"/>
              <a:t> </a:t>
            </a:r>
          </a:p>
          <a:p>
            <a:pPr lvl="2" eaLnBrk="1" hangingPunct="1">
              <a:lnSpc>
                <a:spcPct val="8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  <a:buFont typeface="Tahoma" pitchFamily="34" charset="0"/>
              <a:buChar char="–"/>
            </a:pPr>
            <a:r>
              <a:rPr lang="en-US" sz="2400" dirty="0" smtClean="0"/>
              <a:t>Desired training identified and the schedule for each should allow the employee to continue to </a:t>
            </a:r>
            <a:r>
              <a:rPr lang="en-US" sz="2400" u="sng" dirty="0" smtClean="0"/>
              <a:t>satisfactorily</a:t>
            </a:r>
            <a:r>
              <a:rPr lang="en-US" sz="2400" dirty="0" smtClean="0"/>
              <a:t> </a:t>
            </a:r>
            <a:r>
              <a:rPr lang="en-US" sz="2400" u="sng" dirty="0" smtClean="0"/>
              <a:t>perform their fair share of the workload and duties.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Char char="–"/>
            </a:pPr>
            <a:endParaRPr lang="en-US" sz="2400" u="sng" dirty="0" smtClean="0"/>
          </a:p>
          <a:p>
            <a:pPr lvl="1" eaLnBrk="1" hangingPunct="1">
              <a:lnSpc>
                <a:spcPct val="80000"/>
              </a:lnSpc>
              <a:buFont typeface="Tahoma" pitchFamily="34" charset="0"/>
              <a:buChar char="–"/>
            </a:pPr>
            <a:r>
              <a:rPr lang="en-US" sz="2400" dirty="0" smtClean="0"/>
              <a:t>Courses of training are available as scheduled. </a:t>
            </a:r>
          </a:p>
          <a:p>
            <a:pPr lvl="2"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  <p:sp>
        <p:nvSpPr>
          <p:cNvPr id="8" name="Footer Placeholder 5"/>
          <p:cNvSpPr txBox="1">
            <a:spLocks/>
          </p:cNvSpPr>
          <p:nvPr/>
        </p:nvSpPr>
        <p:spPr bwMode="auto">
          <a:xfrm>
            <a:off x="6553200" y="6381750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>
              <a:defRPr/>
            </a:pP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2286000"/>
          </a:xfrm>
        </p:spPr>
        <p:txBody>
          <a:bodyPr/>
          <a:lstStyle/>
          <a:p>
            <a:pPr algn="ctr" eaLnBrk="1" hangingPunct="1"/>
            <a:r>
              <a:rPr lang="en-US" sz="2800" b="1" u="sng" smtClean="0"/>
              <a:t>Preparing the Final IDP</a:t>
            </a:r>
            <a:br>
              <a:rPr lang="en-US" sz="2800" b="1" u="sng" smtClean="0"/>
            </a:br>
            <a:r>
              <a:rPr lang="en-US" sz="2800" b="1" smtClean="0"/>
              <a:t>The supervisor and employee work together to make the final document as practical, useful and beneficial to the employee, as well as the organization.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82296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Meet to discuss the draft IDP and come to an agreement on the employee’s needs, learning experiences and schedule of activities that will be included in the final document. </a:t>
            </a:r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lvl="1" eaLnBrk="1" hangingPunct="1">
              <a:lnSpc>
                <a:spcPct val="80000"/>
              </a:lnSpc>
              <a:buFont typeface="Tahoma" pitchFamily="34" charset="0"/>
              <a:buChar char="–"/>
            </a:pPr>
            <a:r>
              <a:rPr lang="en-US" sz="1800" smtClean="0"/>
              <a:t>Establish an agreeable </a:t>
            </a:r>
            <a:r>
              <a:rPr lang="en-US" sz="1800" u="sng" smtClean="0"/>
              <a:t>date</a:t>
            </a:r>
            <a:r>
              <a:rPr lang="en-US" sz="1800" smtClean="0"/>
              <a:t> when the </a:t>
            </a:r>
            <a:r>
              <a:rPr lang="en-US" sz="1800" u="sng" smtClean="0"/>
              <a:t>employee will have the final IDP completed. </a:t>
            </a:r>
            <a:endParaRPr lang="en-US" sz="1800" smtClean="0"/>
          </a:p>
          <a:p>
            <a:pPr lvl="1" eaLnBrk="1" hangingPunct="1">
              <a:lnSpc>
                <a:spcPct val="80000"/>
              </a:lnSpc>
              <a:buFont typeface="Tahoma" pitchFamily="34" charset="0"/>
              <a:buChar char="–"/>
            </a:pPr>
            <a:endParaRPr lang="en-US" sz="1800" smtClean="0"/>
          </a:p>
          <a:p>
            <a:pPr lvl="1" eaLnBrk="1" hangingPunct="1">
              <a:lnSpc>
                <a:spcPct val="80000"/>
              </a:lnSpc>
              <a:buFont typeface="Tahoma" pitchFamily="34" charset="0"/>
              <a:buChar char="–"/>
            </a:pPr>
            <a:r>
              <a:rPr lang="en-US" sz="1800" u="sng" smtClean="0"/>
              <a:t>Supervisor review</a:t>
            </a:r>
            <a:r>
              <a:rPr lang="en-US" sz="1800" smtClean="0"/>
              <a:t> (for any required changes) and approve the IDP. 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Char char="–"/>
            </a:pPr>
            <a:endParaRPr lang="en-US" sz="1800" smtClean="0"/>
          </a:p>
          <a:p>
            <a:pPr lvl="1" eaLnBrk="1" hangingPunct="1">
              <a:lnSpc>
                <a:spcPct val="80000"/>
              </a:lnSpc>
              <a:buFont typeface="Tahoma" pitchFamily="34" charset="0"/>
              <a:buChar char="–"/>
            </a:pPr>
            <a:r>
              <a:rPr lang="en-US" sz="1800" smtClean="0">
                <a:solidFill>
                  <a:srgbClr val="FFC000"/>
                </a:solidFill>
              </a:rPr>
              <a:t>Supervisor submits completed IDP to the </a:t>
            </a:r>
            <a:r>
              <a:rPr lang="en-US" sz="1800" u="sng" smtClean="0">
                <a:solidFill>
                  <a:srgbClr val="FFC000"/>
                </a:solidFill>
              </a:rPr>
              <a:t>Human Resource Development Section</a:t>
            </a:r>
            <a:r>
              <a:rPr lang="en-US" sz="1800" smtClean="0">
                <a:solidFill>
                  <a:srgbClr val="FFC000"/>
                </a:solidFill>
              </a:rPr>
              <a:t> for review and approval before it becomes the official document for the employee.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Char char="–"/>
            </a:pPr>
            <a:endParaRPr lang="en-US" sz="1800" smtClean="0"/>
          </a:p>
          <a:p>
            <a:pPr lvl="1" eaLnBrk="1" hangingPunct="1">
              <a:lnSpc>
                <a:spcPct val="80000"/>
              </a:lnSpc>
              <a:buFont typeface="Tahoma" pitchFamily="34" charset="0"/>
              <a:buChar char="–"/>
            </a:pPr>
            <a:r>
              <a:rPr lang="en-US" sz="1800" smtClean="0"/>
              <a:t>Schedule periodic meetings together for the purpose of checking progress on completing the activities as written in the IDP.</a:t>
            </a:r>
            <a:r>
              <a:rPr lang="en-US" sz="1400" smtClean="0"/>
              <a:t> 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Char char="–"/>
            </a:pPr>
            <a:endParaRPr lang="en-US" sz="1400" smtClean="0"/>
          </a:p>
        </p:txBody>
      </p:sp>
      <p:sp>
        <p:nvSpPr>
          <p:cNvPr id="8" name="Footer Placeholder 5"/>
          <p:cNvSpPr txBox="1">
            <a:spLocks/>
          </p:cNvSpPr>
          <p:nvPr/>
        </p:nvSpPr>
        <p:spPr bwMode="auto">
          <a:xfrm>
            <a:off x="6553200" y="6381750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>
              <a:defRPr/>
            </a:pP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38200" y="609600"/>
          <a:ext cx="75438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2" name="Acrobat Document" r:id="rId3" imgW="10068120" imgH="7767000" progId="AcroExch.Document.7">
                  <p:embed/>
                </p:oleObj>
              </mc:Choice>
              <mc:Fallback>
                <p:oleObj name="Acrobat Document" r:id="rId3" imgW="10068120" imgH="7767000" progId="AcroExch.Document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609600"/>
                        <a:ext cx="7543800" cy="582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sz="3200" b="1" u="sng" smtClean="0"/>
              <a:t>Follow-Up Actions</a:t>
            </a:r>
            <a:endParaRPr lang="en-US" b="1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2400" dirty="0" smtClean="0"/>
              <a:t>Supervisor reviews the IDP and incorporates IDP counseling sessions into the regular </a:t>
            </a:r>
            <a:r>
              <a:rPr lang="en-US" sz="2400" u="sng" dirty="0" smtClean="0"/>
              <a:t>performance appraisal cycle.</a:t>
            </a:r>
          </a:p>
          <a:p>
            <a:pPr eaLnBrk="1" hangingPunct="1">
              <a:lnSpc>
                <a:spcPct val="70000"/>
              </a:lnSpc>
            </a:pPr>
            <a:endParaRPr lang="en-US" sz="2400" dirty="0" smtClean="0"/>
          </a:p>
          <a:p>
            <a:pPr eaLnBrk="1" hangingPunct="1">
              <a:lnSpc>
                <a:spcPct val="70000"/>
              </a:lnSpc>
            </a:pPr>
            <a:r>
              <a:rPr lang="en-US" sz="2400" dirty="0" smtClean="0"/>
              <a:t>Together, supervisor and employee should review the IDP no less than </a:t>
            </a:r>
            <a:r>
              <a:rPr lang="en-US" sz="2400" u="sng" dirty="0" smtClean="0"/>
              <a:t>twice yearly</a:t>
            </a:r>
            <a:r>
              <a:rPr lang="en-US" sz="2400" dirty="0" smtClean="0"/>
              <a:t> to provide close continuity with the budget process and allow for revisions and re-development of the schedule of plans based on changing mission, technology and personal career goals.</a:t>
            </a:r>
          </a:p>
          <a:p>
            <a:pPr eaLnBrk="1" hangingPunct="1">
              <a:lnSpc>
                <a:spcPct val="70000"/>
              </a:lnSpc>
            </a:pPr>
            <a:endParaRPr lang="en-US" sz="2400" dirty="0" smtClean="0"/>
          </a:p>
          <a:p>
            <a:pPr eaLnBrk="1" hangingPunct="1">
              <a:lnSpc>
                <a:spcPct val="70000"/>
              </a:lnSpc>
            </a:pPr>
            <a:r>
              <a:rPr lang="en-US" sz="2400" dirty="0" smtClean="0"/>
              <a:t>Supervisors and employees must ensure that each event of training and education for the employee is </a:t>
            </a:r>
            <a:r>
              <a:rPr lang="en-US" sz="2400" u="sng" dirty="0" smtClean="0"/>
              <a:t>documented in the Supervisor Record Folder</a:t>
            </a:r>
            <a:r>
              <a:rPr lang="en-US" sz="2400" dirty="0" smtClean="0"/>
              <a:t> and </a:t>
            </a:r>
            <a:r>
              <a:rPr lang="en-US" sz="2400" u="sng" dirty="0" smtClean="0"/>
              <a:t>copy of</a:t>
            </a:r>
            <a:r>
              <a:rPr lang="en-US" sz="2400" dirty="0" smtClean="0"/>
              <a:t> </a:t>
            </a:r>
            <a:r>
              <a:rPr lang="en-US" sz="2400" u="sng" dirty="0" smtClean="0"/>
              <a:t>certificates forwarded to the HRDS</a:t>
            </a:r>
            <a:r>
              <a:rPr lang="en-US" sz="2400" dirty="0" smtClean="0"/>
              <a:t> for input into DCPDS.</a:t>
            </a:r>
            <a:r>
              <a:rPr lang="en-US" sz="2800" dirty="0" smtClean="0"/>
              <a:t> </a:t>
            </a:r>
          </a:p>
          <a:p>
            <a:pPr eaLnBrk="1" hangingPunct="1">
              <a:lnSpc>
                <a:spcPct val="70000"/>
              </a:lnSpc>
            </a:pPr>
            <a:endParaRPr lang="en-US" sz="2800" dirty="0" smtClean="0"/>
          </a:p>
        </p:txBody>
      </p:sp>
      <p:sp>
        <p:nvSpPr>
          <p:cNvPr id="8" name="Footer Placeholder 5"/>
          <p:cNvSpPr txBox="1">
            <a:spLocks/>
          </p:cNvSpPr>
          <p:nvPr/>
        </p:nvSpPr>
        <p:spPr bwMode="auto">
          <a:xfrm>
            <a:off x="6553200" y="6381750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>
              <a:defRPr/>
            </a:pP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sz="3200" b="1" u="sng" smtClean="0"/>
              <a:t>Target Grade IDP</a:t>
            </a:r>
            <a:endParaRPr lang="en-US" b="1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The IDP is required for Target Grade promotion. A copy of the completed IDP and all training support documentation must be sent to the JFHQ/J1-HRO (HRDS).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Once the employee completes the mandatory training requirements, he or she is eligible for promotion.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It is the supervisor’s responsibility to ensure that the SF-52, completed IDP, and all supporting documentation is sent to the JFHQ/J1-HRO (Technician Staffing) NLT two weeks prior to the effective date of promotion. </a:t>
            </a:r>
            <a:r>
              <a:rPr lang="en-US" sz="2800" u="sng" dirty="0" smtClean="0"/>
              <a:t>Promotions are not automatic.</a:t>
            </a:r>
            <a:r>
              <a:rPr lang="en-US" sz="28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  <p:sp>
        <p:nvSpPr>
          <p:cNvPr id="8" name="Footer Placeholder 5"/>
          <p:cNvSpPr txBox="1">
            <a:spLocks/>
          </p:cNvSpPr>
          <p:nvPr/>
        </p:nvSpPr>
        <p:spPr bwMode="auto">
          <a:xfrm>
            <a:off x="6553200" y="6381750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>
              <a:defRPr/>
            </a:pP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u="sng" smtClean="0"/>
              <a:t>How Can We Fill the Gaps</a:t>
            </a:r>
          </a:p>
        </p:txBody>
      </p:sp>
      <p:sp>
        <p:nvSpPr>
          <p:cNvPr id="353284" name="Text Box 4"/>
          <p:cNvSpPr txBox="1">
            <a:spLocks noChangeArrowheads="1"/>
          </p:cNvSpPr>
          <p:nvPr/>
        </p:nvSpPr>
        <p:spPr bwMode="auto">
          <a:xfrm>
            <a:off x="3657600" y="4495800"/>
            <a:ext cx="472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3200" dirty="0">
              <a:solidFill>
                <a:schemeClr val="hlink"/>
              </a:solidFill>
            </a:endParaRPr>
          </a:p>
        </p:txBody>
      </p:sp>
      <p:sp>
        <p:nvSpPr>
          <p:cNvPr id="11" name="Footer Placeholder 5"/>
          <p:cNvSpPr txBox="1">
            <a:spLocks/>
          </p:cNvSpPr>
          <p:nvPr/>
        </p:nvSpPr>
        <p:spPr bwMode="auto">
          <a:xfrm>
            <a:off x="6553200" y="6381750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>
              <a:defRPr/>
            </a:pP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05000"/>
            <a:ext cx="7315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sz="3200" b="1" u="sng" smtClean="0"/>
              <a:t>Types of Formal Training</a:t>
            </a:r>
            <a:endParaRPr lang="en-US" b="1" u="sng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r>
              <a:rPr lang="en-US" sz="2400" b="1" smtClean="0">
                <a:solidFill>
                  <a:srgbClr val="FFC000"/>
                </a:solidFill>
              </a:rPr>
              <a:t>Budget Course</a:t>
            </a:r>
            <a:r>
              <a:rPr lang="en-US" sz="2400" b="1" smtClean="0"/>
              <a:t> – </a:t>
            </a:r>
            <a:r>
              <a:rPr lang="en-US" sz="2400" smtClean="0"/>
              <a:t>Learn how to develop an operating budget for a field-level activity or organizational unit.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b="1" smtClean="0">
                <a:solidFill>
                  <a:srgbClr val="FFC000"/>
                </a:solidFill>
              </a:rPr>
              <a:t>Fiscal Law</a:t>
            </a:r>
            <a:r>
              <a:rPr lang="en-US" sz="2400" b="1" smtClean="0"/>
              <a:t> – </a:t>
            </a:r>
            <a:r>
              <a:rPr lang="en-US" sz="2400" smtClean="0"/>
              <a:t>“Government Contract Law.”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b="1" smtClean="0">
                <a:solidFill>
                  <a:srgbClr val="FFC000"/>
                </a:solidFill>
              </a:rPr>
              <a:t>Instructor/Facilitator Course</a:t>
            </a:r>
            <a:r>
              <a:rPr lang="en-US" sz="2400" b="1" smtClean="0"/>
              <a:t> - </a:t>
            </a:r>
            <a:r>
              <a:rPr lang="en-US" sz="2400" smtClean="0"/>
              <a:t>Develop your own style of facilitation by learning group dynamics and strategic management of decision making and problem solving.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b="1" smtClean="0">
                <a:solidFill>
                  <a:srgbClr val="FFC000"/>
                </a:solidFill>
              </a:rPr>
              <a:t>HAZMAT</a:t>
            </a:r>
            <a:r>
              <a:rPr lang="en-US" sz="2400" b="1" smtClean="0"/>
              <a:t> - </a:t>
            </a:r>
            <a:r>
              <a:rPr lang="en-US" sz="2400" smtClean="0"/>
              <a:t>Pertains to the transportation of hazardous items and materials.</a:t>
            </a:r>
          </a:p>
        </p:txBody>
      </p:sp>
      <p:sp>
        <p:nvSpPr>
          <p:cNvPr id="8" name="Footer Placeholder 5"/>
          <p:cNvSpPr txBox="1">
            <a:spLocks/>
          </p:cNvSpPr>
          <p:nvPr/>
        </p:nvSpPr>
        <p:spPr bwMode="auto">
          <a:xfrm>
            <a:off x="6553200" y="6381750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>
              <a:defRPr/>
            </a:pP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sz="3200" b="1" u="sng" smtClean="0"/>
              <a:t>Types of Formal Training</a:t>
            </a:r>
            <a:endParaRPr lang="en-US" b="1" u="sng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FFC000"/>
                </a:solidFill>
              </a:rPr>
              <a:t>NGB Supervisors Course</a:t>
            </a:r>
            <a:r>
              <a:rPr lang="en-US" sz="2400" b="1" dirty="0" smtClean="0"/>
              <a:t> – </a:t>
            </a:r>
            <a:r>
              <a:rPr lang="en-US" sz="2400" dirty="0" smtClean="0"/>
              <a:t>Learn the current policies and procedures that govern every facet of human resources management for the National Guard. Mandatory for all new supervisors.</a:t>
            </a:r>
          </a:p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>
                <a:solidFill>
                  <a:srgbClr val="FFC000"/>
                </a:solidFill>
              </a:rPr>
              <a:t>CSRS &amp; FERS Seminars</a:t>
            </a:r>
            <a:r>
              <a:rPr lang="en-US" sz="2400" b="1" dirty="0" smtClean="0"/>
              <a:t> – </a:t>
            </a:r>
            <a:r>
              <a:rPr lang="en-US" sz="2400" dirty="0" smtClean="0"/>
              <a:t>Retirement planning.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b="1" dirty="0" smtClean="0">
                <a:solidFill>
                  <a:srgbClr val="FFC000"/>
                </a:solidFill>
              </a:rPr>
              <a:t>New Employee Orientation Course</a:t>
            </a:r>
            <a:r>
              <a:rPr lang="en-US" sz="2400" b="1" dirty="0" smtClean="0"/>
              <a:t> – </a:t>
            </a:r>
            <a:r>
              <a:rPr lang="en-US" sz="2400" dirty="0" smtClean="0"/>
              <a:t>Mandatory training for all new hires.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b="1" dirty="0" smtClean="0">
                <a:solidFill>
                  <a:srgbClr val="FFC000"/>
                </a:solidFill>
              </a:rPr>
              <a:t>ARNG Basic Human Resources and Admin Course </a:t>
            </a:r>
            <a:r>
              <a:rPr lang="en-US" sz="2400" dirty="0" smtClean="0"/>
              <a:t>– This course is designed for administrative clerks and NCO’s.</a:t>
            </a:r>
            <a:endParaRPr lang="en-US" sz="2800" dirty="0" smtClean="0"/>
          </a:p>
        </p:txBody>
      </p:sp>
      <p:sp>
        <p:nvSpPr>
          <p:cNvPr id="8" name="Footer Placeholder 5"/>
          <p:cNvSpPr txBox="1">
            <a:spLocks/>
          </p:cNvSpPr>
          <p:nvPr/>
        </p:nvSpPr>
        <p:spPr bwMode="auto">
          <a:xfrm>
            <a:off x="6553200" y="6381750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>
              <a:defRPr/>
            </a:pP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eaLnBrk="1" hangingPunct="1"/>
            <a:r>
              <a:rPr lang="en-US" sz="42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AGENDA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990600"/>
            <a:ext cx="7467600" cy="513556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IDP plan and process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is Individual Development Planning?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Reasons to develop IDPs?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Supervisor Role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Employee Role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Planning and Preparation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Drafting the IDP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Preparing the Final IDP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Follow-Up Actions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Target Grade IDP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How Can We Fill the Gaps?</a:t>
            </a:r>
          </a:p>
          <a:p>
            <a:pPr eaLnBrk="1" hangingPunct="1"/>
            <a:endParaRPr lang="en-US" sz="1600" b="1" u="sng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/>
            <a:endParaRPr lang="en-US" sz="1700" b="1" dirty="0" smtClean="0"/>
          </a:p>
          <a:p>
            <a:pPr eaLnBrk="1" hangingPunct="1"/>
            <a:endParaRPr lang="en-US" sz="1700" b="1" dirty="0" smtClean="0"/>
          </a:p>
          <a:p>
            <a:pPr eaLnBrk="1" hangingPunct="1"/>
            <a:endParaRPr lang="en-US" sz="17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sz="3200" b="1" u="sng" smtClean="0"/>
              <a:t>Web Sites for Formal Training</a:t>
            </a:r>
            <a:endParaRPr lang="en-US" b="1" u="sng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6172200"/>
          </a:xfrm>
        </p:spPr>
        <p:txBody>
          <a:bodyPr/>
          <a:lstStyle/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b="1" dirty="0" smtClean="0"/>
              <a:t>ATRRS and PEC - </a:t>
            </a:r>
            <a:r>
              <a:rPr lang="en-US" sz="2400" b="1" dirty="0" smtClean="0">
                <a:hlinkClick r:id="rId3"/>
              </a:rPr>
              <a:t>https://atrrs.army.mil/</a:t>
            </a:r>
            <a:r>
              <a:rPr lang="en-US" sz="2400" b="1" dirty="0" smtClean="0"/>
              <a:t> </a:t>
            </a:r>
          </a:p>
          <a:p>
            <a:pPr lvl="1" eaLnBrk="1" hangingPunct="1">
              <a:buFont typeface="Tahoma" pitchFamily="34" charset="0"/>
              <a:buChar char="–"/>
            </a:pPr>
            <a:r>
              <a:rPr lang="en-US" sz="2000" dirty="0" smtClean="0"/>
              <a:t>PEC school code – </a:t>
            </a:r>
            <a:r>
              <a:rPr lang="en-US" sz="2000" dirty="0" smtClean="0">
                <a:solidFill>
                  <a:srgbClr val="FFC000"/>
                </a:solidFill>
              </a:rPr>
              <a:t>922</a:t>
            </a:r>
          </a:p>
          <a:p>
            <a:pPr lvl="1" eaLnBrk="1" hangingPunct="1">
              <a:buNone/>
            </a:pPr>
            <a:endParaRPr lang="en-US" sz="2000" dirty="0" smtClean="0">
              <a:solidFill>
                <a:srgbClr val="FFC000"/>
              </a:solidFill>
            </a:endParaRPr>
          </a:p>
          <a:p>
            <a:pPr lvl="1" eaLnBrk="1" hangingPunct="1">
              <a:buFont typeface="Tahoma" pitchFamily="34" charset="0"/>
              <a:buChar char="–"/>
            </a:pPr>
            <a:r>
              <a:rPr lang="en-US" sz="2000" dirty="0" smtClean="0"/>
              <a:t>RTI CRTC for Combat Life Saver, TAITC, OCS &amp; WOCS - </a:t>
            </a:r>
            <a:r>
              <a:rPr lang="en-US" sz="2000" dirty="0" smtClean="0">
                <a:solidFill>
                  <a:srgbClr val="FFC000"/>
                </a:solidFill>
              </a:rPr>
              <a:t>997</a:t>
            </a:r>
            <a:r>
              <a:rPr lang="en-US" sz="2000" dirty="0" smtClean="0"/>
              <a:t> </a:t>
            </a:r>
          </a:p>
          <a:p>
            <a:pPr lvl="1" eaLnBrk="1" hangingPunct="1">
              <a:buFont typeface="Tahoma" pitchFamily="34" charset="0"/>
              <a:buChar char="–"/>
            </a:pPr>
            <a:endParaRPr lang="en-US" sz="2400" dirty="0" smtClean="0"/>
          </a:p>
          <a:p>
            <a:pPr eaLnBrk="1" hangingPunct="1"/>
            <a:r>
              <a:rPr lang="en-US" sz="2400" b="1" dirty="0" smtClean="0"/>
              <a:t>Global Knowledge - </a:t>
            </a:r>
            <a:r>
              <a:rPr lang="en-US" sz="2400" b="1" dirty="0" smtClean="0">
                <a:hlinkClick r:id="rId4"/>
              </a:rPr>
              <a:t>http://www.globalknowledge.com/?gclid=CNTz2b7Ex5ICFQG5PAod90X1KA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  <p:sp>
        <p:nvSpPr>
          <p:cNvPr id="8" name="Footer Placeholder 5"/>
          <p:cNvSpPr txBox="1">
            <a:spLocks/>
          </p:cNvSpPr>
          <p:nvPr/>
        </p:nvSpPr>
        <p:spPr bwMode="auto">
          <a:xfrm>
            <a:off x="6553200" y="6381750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>
              <a:defRPr/>
            </a:pP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sz="3200" b="1" u="sng" smtClean="0"/>
              <a:t>Web Sites for Formal Training</a:t>
            </a:r>
            <a:endParaRPr lang="en-US" b="1" u="sng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6172200"/>
          </a:xfrm>
        </p:spPr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000" b="1" smtClean="0"/>
              <a:t>OPM - Human Resource Training and Leadership Management Training </a:t>
            </a:r>
            <a:r>
              <a:rPr lang="en-US" sz="2000" b="1" smtClean="0">
                <a:solidFill>
                  <a:srgbClr val="FFC000"/>
                </a:solidFill>
                <a:hlinkClick r:id="rId3"/>
              </a:rPr>
              <a:t>http://www.opm.gov/</a:t>
            </a:r>
            <a:endParaRPr lang="en-US" sz="2000" b="1" smtClean="0">
              <a:solidFill>
                <a:srgbClr val="FFC000"/>
              </a:solidFill>
            </a:endParaRPr>
          </a:p>
          <a:p>
            <a:pPr eaLnBrk="1" hangingPunct="1"/>
            <a:endParaRPr lang="en-US" sz="2000" b="1" smtClean="0">
              <a:solidFill>
                <a:srgbClr val="FFC000"/>
              </a:solidFill>
            </a:endParaRPr>
          </a:p>
          <a:p>
            <a:pPr eaLnBrk="1" hangingPunct="1"/>
            <a:r>
              <a:rPr lang="en-US" sz="2000" b="1" smtClean="0"/>
              <a:t>American Management Association - Management, Leadership, Supervisory &amp;  Communication </a:t>
            </a:r>
            <a:r>
              <a:rPr lang="en-US" sz="2000" b="1" smtClean="0">
                <a:hlinkClick r:id="rId4"/>
              </a:rPr>
              <a:t>http://www.amanet.org/</a:t>
            </a:r>
            <a:endParaRPr lang="en-US" sz="2000" b="1" smtClean="0"/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b="1" smtClean="0"/>
              <a:t>Linkage Incorporated – Change Management, Mentoring &amp; Coaching, and Leadership &amp; Management Skills </a:t>
            </a:r>
            <a:r>
              <a:rPr lang="en-US" sz="2000" b="1" smtClean="0">
                <a:hlinkClick r:id="rId5"/>
              </a:rPr>
              <a:t>http://www.linkageinc.com/</a:t>
            </a:r>
            <a:endParaRPr lang="en-US" sz="2000" b="1" smtClean="0"/>
          </a:p>
          <a:p>
            <a:pPr eaLnBrk="1" hangingPunct="1">
              <a:buFontTx/>
              <a:buNone/>
            </a:pPr>
            <a:r>
              <a:rPr lang="en-US" sz="2000" b="1" smtClean="0"/>
              <a:t>  </a:t>
            </a:r>
          </a:p>
          <a:p>
            <a:pPr eaLnBrk="1" hangingPunct="1"/>
            <a:r>
              <a:rPr lang="en-US" sz="2000" b="1" smtClean="0"/>
              <a:t>American Society for Training &amp; Development – Instruction, Facilitation, Human Resources, Coaching &amp; Consulting </a:t>
            </a:r>
            <a:r>
              <a:rPr lang="en-US" sz="2000" b="1" smtClean="0">
                <a:hlinkClick r:id="rId6"/>
              </a:rPr>
              <a:t>www.astd.org</a:t>
            </a:r>
            <a:r>
              <a:rPr lang="en-US" sz="2000" b="1" smtClean="0"/>
              <a:t> </a:t>
            </a:r>
          </a:p>
          <a:p>
            <a:pPr eaLnBrk="1" hangingPunct="1"/>
            <a:endParaRPr lang="en-US" sz="2800" smtClean="0"/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  <p:sp>
        <p:nvSpPr>
          <p:cNvPr id="8" name="Footer Placeholder 5"/>
          <p:cNvSpPr txBox="1">
            <a:spLocks/>
          </p:cNvSpPr>
          <p:nvPr/>
        </p:nvSpPr>
        <p:spPr bwMode="auto">
          <a:xfrm>
            <a:off x="6553200" y="6381750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>
              <a:defRPr/>
            </a:pP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sz="3200" b="1" smtClean="0"/>
              <a:t>Web Sites for Computer Based Training (CBT)</a:t>
            </a:r>
            <a:endParaRPr lang="en-US" b="1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229600" cy="5943600"/>
          </a:xfrm>
        </p:spPr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b="1" smtClean="0"/>
              <a:t>Army Knowledge Online and the Army e-Learning Program - Over 2,600 courses in IT, Business, Leadership, Self-Development and Rosetta Stone foreign language Courses </a:t>
            </a:r>
            <a:r>
              <a:rPr lang="en-US" sz="2400" b="1" smtClean="0">
                <a:hlinkClick r:id="rId3"/>
              </a:rPr>
              <a:t>www.us.army.mil</a:t>
            </a:r>
            <a:r>
              <a:rPr lang="en-US" sz="2400" smtClean="0">
                <a:hlinkClick r:id="rId3"/>
              </a:rPr>
              <a:t>/</a:t>
            </a:r>
            <a:r>
              <a:rPr lang="en-US" sz="2400" smtClean="0"/>
              <a:t> </a:t>
            </a:r>
            <a:endParaRPr lang="en-US" sz="2400" b="1" smtClean="0"/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b="1" smtClean="0"/>
              <a:t>Combat Readiness University-II – OSHA, Safety &amp; Risk Management </a:t>
            </a:r>
            <a:r>
              <a:rPr lang="en-US" sz="2400" b="1" smtClean="0">
                <a:hlinkClick r:id="rId4"/>
              </a:rPr>
              <a:t>https://crc.learn.army.mil/webapps/portal/frameset.jsp</a:t>
            </a:r>
            <a:r>
              <a:rPr lang="en-US" sz="2400" b="1" smtClean="0"/>
              <a:t> </a:t>
            </a:r>
            <a:endParaRPr lang="en-US" sz="2800" smtClean="0"/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  <p:sp>
        <p:nvSpPr>
          <p:cNvPr id="8" name="Footer Placeholder 5"/>
          <p:cNvSpPr txBox="1">
            <a:spLocks/>
          </p:cNvSpPr>
          <p:nvPr/>
        </p:nvSpPr>
        <p:spPr bwMode="auto">
          <a:xfrm>
            <a:off x="6553200" y="6381750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>
              <a:defRPr/>
            </a:pP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u="sng" smtClean="0"/>
              <a:t>Air Force Formal Training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</p:spPr>
        <p:txBody>
          <a:bodyPr/>
          <a:lstStyle/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800" dirty="0" smtClean="0"/>
              <a:t>In part II of the Career Field Education and Training Plan (CFETP), at the very end, there is a list of advanced courses that are related to the employee’s AFSC. 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To find out more information about the different courses, go to the below link and search for the course. </a:t>
            </a:r>
            <a:r>
              <a:rPr lang="en-US" sz="2800" dirty="0" smtClean="0">
                <a:hlinkClick r:id="rId2"/>
              </a:rPr>
              <a:t>https://etca.randolph.af.mil/</a:t>
            </a:r>
            <a:r>
              <a:rPr lang="en-US" sz="2800" dirty="0" smtClean="0"/>
              <a:t> </a:t>
            </a:r>
          </a:p>
        </p:txBody>
      </p:sp>
      <p:sp>
        <p:nvSpPr>
          <p:cNvPr id="8" name="Footer Placeholder 5"/>
          <p:cNvSpPr txBox="1">
            <a:spLocks/>
          </p:cNvSpPr>
          <p:nvPr/>
        </p:nvSpPr>
        <p:spPr bwMode="auto">
          <a:xfrm>
            <a:off x="6553200" y="6381750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>
              <a:defRPr/>
            </a:pP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sz="3200" b="1" u="sng" smtClean="0"/>
              <a:t>Web Sites for CBT Training</a:t>
            </a:r>
            <a:endParaRPr lang="en-US" b="1" u="sng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229600" cy="5943600"/>
          </a:xfrm>
        </p:spPr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b="1" smtClean="0"/>
              <a:t>Defense Acquisition University – USPFO employees </a:t>
            </a:r>
            <a:r>
              <a:rPr lang="en-US" sz="2400" b="1" smtClean="0">
                <a:hlinkClick r:id="rId3"/>
              </a:rPr>
              <a:t>http://www.dau.mil/default.asp</a:t>
            </a:r>
            <a:r>
              <a:rPr lang="en-US" sz="2400" b="1" smtClean="0"/>
              <a:t> </a:t>
            </a:r>
          </a:p>
          <a:p>
            <a:pPr eaLnBrk="1" hangingPunct="1"/>
            <a:endParaRPr lang="en-US" sz="2400" b="1" smtClean="0"/>
          </a:p>
          <a:p>
            <a:pPr eaLnBrk="1" hangingPunct="1"/>
            <a:r>
              <a:rPr lang="en-US" sz="2400" b="1" smtClean="0"/>
              <a:t>Army Correspondence Course Program (ACCP) – All major career fields and disciplines </a:t>
            </a:r>
            <a:r>
              <a:rPr lang="en-US" sz="2400" b="1" smtClean="0">
                <a:hlinkClick r:id="rId4"/>
              </a:rPr>
              <a:t>http://www.atsc.army.mil/</a:t>
            </a:r>
            <a:endParaRPr lang="en-US" sz="2400" b="1" smtClean="0"/>
          </a:p>
          <a:p>
            <a:pPr eaLnBrk="1" hangingPunct="1"/>
            <a:endParaRPr lang="en-US" sz="2400" b="1" smtClean="0"/>
          </a:p>
          <a:p>
            <a:pPr eaLnBrk="1" hangingPunct="1"/>
            <a:r>
              <a:rPr lang="en-US" sz="2400" b="1" smtClean="0"/>
              <a:t>US Army Reserve Virtual University – Leadership, Management, Military Training, Mobilization, Medical, Family Readiness and Retention </a:t>
            </a:r>
            <a:r>
              <a:rPr lang="en-US" sz="2400" b="1" smtClean="0">
                <a:hlinkClick r:id="rId5"/>
              </a:rPr>
              <a:t>https://port1.dcmsnet.org/dcmsvc/default.asp</a:t>
            </a:r>
            <a:r>
              <a:rPr lang="en-US" sz="2400" b="1" smtClean="0"/>
              <a:t>  </a:t>
            </a:r>
          </a:p>
          <a:p>
            <a:pPr eaLnBrk="1" hangingPunct="1"/>
            <a:endParaRPr lang="en-US" sz="2400" b="1" smtClean="0"/>
          </a:p>
          <a:p>
            <a:pPr eaLnBrk="1" hangingPunct="1"/>
            <a:endParaRPr lang="en-US" sz="2800" smtClean="0"/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  <p:sp>
        <p:nvSpPr>
          <p:cNvPr id="8" name="Footer Placeholder 5"/>
          <p:cNvSpPr txBox="1">
            <a:spLocks/>
          </p:cNvSpPr>
          <p:nvPr/>
        </p:nvSpPr>
        <p:spPr bwMode="auto">
          <a:xfrm>
            <a:off x="6553200" y="6381750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>
              <a:defRPr/>
            </a:pP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u="sng" smtClean="0"/>
              <a:t>Web Sites for CBT Training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4800600"/>
          </a:xfrm>
        </p:spPr>
        <p:txBody>
          <a:bodyPr/>
          <a:lstStyle/>
          <a:p>
            <a:pPr algn="ctr" eaLnBrk="1" hangingPunct="1">
              <a:lnSpc>
                <a:spcPct val="60000"/>
              </a:lnSpc>
              <a:buFontTx/>
              <a:buNone/>
            </a:pPr>
            <a:endParaRPr lang="en-US" sz="1800" b="1" smtClean="0"/>
          </a:p>
          <a:p>
            <a:pPr algn="ctr" eaLnBrk="1" hangingPunct="1">
              <a:lnSpc>
                <a:spcPct val="60000"/>
              </a:lnSpc>
              <a:buFontTx/>
              <a:buNone/>
            </a:pPr>
            <a:r>
              <a:rPr lang="en-US" sz="2000" b="1" smtClean="0">
                <a:latin typeface="Times New Roman" pitchFamily="18" charset="0"/>
              </a:rPr>
              <a:t>Air Force ITE-Learning </a:t>
            </a:r>
          </a:p>
          <a:p>
            <a:pPr algn="ctr" eaLnBrk="1" hangingPunct="1">
              <a:lnSpc>
                <a:spcPct val="60000"/>
              </a:lnSpc>
              <a:buFontTx/>
              <a:buNone/>
            </a:pPr>
            <a:endParaRPr lang="en-US" sz="2000" b="1" smtClean="0">
              <a:latin typeface="Times New Roman" pitchFamily="18" charset="0"/>
            </a:endParaRPr>
          </a:p>
          <a:p>
            <a:pPr eaLnBrk="1" hangingPunct="1">
              <a:lnSpc>
                <a:spcPct val="75000"/>
              </a:lnSpc>
            </a:pPr>
            <a:r>
              <a:rPr lang="en-US" sz="2000" b="1" smtClean="0">
                <a:latin typeface="Times New Roman" pitchFamily="18" charset="0"/>
              </a:rPr>
              <a:t>Air Force personnel worldwide have access to over 4,000 courses that can be accessed anywhere and anytime. </a:t>
            </a:r>
            <a:r>
              <a:rPr lang="en-US" sz="2000" b="1" smtClean="0">
                <a:latin typeface="Times New Roman" pitchFamily="18" charset="0"/>
                <a:hlinkClick r:id="rId2"/>
              </a:rPr>
              <a:t>www.my.af.mil</a:t>
            </a:r>
            <a:r>
              <a:rPr lang="en-US" sz="2000" b="1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endParaRPr lang="en-US" sz="2000" b="1" smtClean="0">
              <a:latin typeface="Times New Roman" pitchFamily="18" charset="0"/>
            </a:endParaRPr>
          </a:p>
          <a:p>
            <a:pPr eaLnBrk="1" hangingPunct="1">
              <a:lnSpc>
                <a:spcPct val="75000"/>
              </a:lnSpc>
            </a:pPr>
            <a:r>
              <a:rPr lang="en-US" sz="2000" b="1" u="sng" smtClean="0">
                <a:latin typeface="Times New Roman" pitchFamily="18" charset="0"/>
              </a:rPr>
              <a:t>IT Skills and Certification Library</a:t>
            </a:r>
            <a:r>
              <a:rPr lang="en-US" sz="2000" b="1" smtClean="0">
                <a:latin typeface="Times New Roman" pitchFamily="18" charset="0"/>
              </a:rPr>
              <a:t>: More than 2,800 course titles from software development, operating systems, and server technologies.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endParaRPr lang="en-US" sz="2000" b="1" smtClean="0">
              <a:latin typeface="Times New Roman" pitchFamily="18" charset="0"/>
            </a:endParaRPr>
          </a:p>
          <a:p>
            <a:pPr eaLnBrk="1" hangingPunct="1">
              <a:lnSpc>
                <a:spcPct val="75000"/>
              </a:lnSpc>
            </a:pPr>
            <a:r>
              <a:rPr lang="en-US" sz="2000" b="1" u="sng" smtClean="0">
                <a:latin typeface="Times New Roman" pitchFamily="18" charset="0"/>
              </a:rPr>
              <a:t>Business Skills Library</a:t>
            </a:r>
            <a:r>
              <a:rPr lang="en-US" sz="2000" b="1" smtClean="0">
                <a:latin typeface="Times New Roman" pitchFamily="18" charset="0"/>
              </a:rPr>
              <a:t>:  More than 1,600 courseware and simulation titles encompassing professional effectiveness, management/leadership, project management, finance, human resources, and much more.</a:t>
            </a:r>
          </a:p>
          <a:p>
            <a:pPr eaLnBrk="1" hangingPunct="1">
              <a:lnSpc>
                <a:spcPct val="75000"/>
              </a:lnSpc>
            </a:pPr>
            <a:endParaRPr lang="en-US" sz="2000" b="1" smtClean="0">
              <a:latin typeface="Times New Roman" pitchFamily="18" charset="0"/>
            </a:endParaRPr>
          </a:p>
          <a:p>
            <a:pPr eaLnBrk="1" hangingPunct="1">
              <a:lnSpc>
                <a:spcPct val="75000"/>
              </a:lnSpc>
            </a:pPr>
            <a:r>
              <a:rPr lang="en-US" sz="2000" b="1" u="sng" smtClean="0">
                <a:latin typeface="Times New Roman" pitchFamily="18" charset="0"/>
              </a:rPr>
              <a:t>Books 24x7</a:t>
            </a:r>
            <a:r>
              <a:rPr lang="en-US" sz="2000" b="1" smtClean="0">
                <a:latin typeface="Times New Roman" pitchFamily="18" charset="0"/>
              </a:rPr>
              <a:t>: Electronic book service which gives it’s employees access to more than 6,000 reference books, text books, IT and business books, and much more.</a:t>
            </a:r>
          </a:p>
          <a:p>
            <a:pPr eaLnBrk="1" hangingPunct="1">
              <a:lnSpc>
                <a:spcPct val="60000"/>
              </a:lnSpc>
            </a:pPr>
            <a:endParaRPr lang="en-US" sz="2000" b="1" smtClean="0">
              <a:latin typeface="Times New Roman" pitchFamily="18" charset="0"/>
            </a:endParaRPr>
          </a:p>
          <a:p>
            <a:pPr eaLnBrk="1" hangingPunct="1">
              <a:lnSpc>
                <a:spcPct val="60000"/>
              </a:lnSpc>
              <a:buFont typeface="Wingdings 2" pitchFamily="18" charset="2"/>
              <a:buNone/>
            </a:pPr>
            <a:endParaRPr lang="en-US" sz="1600" b="1" smtClean="0"/>
          </a:p>
          <a:p>
            <a:pPr eaLnBrk="1" hangingPunct="1">
              <a:lnSpc>
                <a:spcPct val="60000"/>
              </a:lnSpc>
              <a:buFont typeface="Wingdings 2" pitchFamily="18" charset="2"/>
              <a:buNone/>
            </a:pPr>
            <a:endParaRPr lang="en-US" sz="1600" b="1" smtClean="0"/>
          </a:p>
        </p:txBody>
      </p:sp>
      <p:sp>
        <p:nvSpPr>
          <p:cNvPr id="8" name="Footer Placeholder 5"/>
          <p:cNvSpPr txBox="1">
            <a:spLocks/>
          </p:cNvSpPr>
          <p:nvPr/>
        </p:nvSpPr>
        <p:spPr bwMode="auto">
          <a:xfrm>
            <a:off x="6705600" y="63817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>
              <a:defRPr/>
            </a:pP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u="sng" smtClean="0"/>
              <a:t>Professional Education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en-US" smtClean="0"/>
              <a:t>Air Force Virtual Education Center (AFVEC).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Char char="–"/>
            </a:pPr>
            <a:endParaRPr lang="en-US" smtClean="0"/>
          </a:p>
          <a:p>
            <a:pPr lvl="1" eaLnBrk="1" hangingPunct="1">
              <a:lnSpc>
                <a:spcPct val="90000"/>
              </a:lnSpc>
              <a:buFont typeface="Tahoma" pitchFamily="34" charset="0"/>
              <a:buChar char="–"/>
            </a:pPr>
            <a:r>
              <a:rPr lang="en-US" sz="2400" smtClean="0"/>
              <a:t> Is found on the Air Force Portal. 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Char char="–"/>
            </a:pPr>
            <a:endParaRPr lang="en-US" sz="2400" smtClean="0"/>
          </a:p>
          <a:p>
            <a:pPr lvl="1" eaLnBrk="1" hangingPunct="1">
              <a:lnSpc>
                <a:spcPct val="90000"/>
              </a:lnSpc>
              <a:buFont typeface="Tahoma" pitchFamily="34" charset="0"/>
              <a:buChar char="–"/>
            </a:pPr>
            <a:r>
              <a:rPr lang="en-US" sz="2400" smtClean="0"/>
              <a:t>AFVEC allows you to manage your education record.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Char char="–"/>
            </a:pPr>
            <a:endParaRPr lang="en-US" sz="2400" smtClean="0"/>
          </a:p>
          <a:p>
            <a:pPr lvl="1" eaLnBrk="1" hangingPunct="1">
              <a:lnSpc>
                <a:spcPct val="90000"/>
              </a:lnSpc>
              <a:buFont typeface="Tahoma" pitchFamily="34" charset="0"/>
              <a:buChar char="–"/>
            </a:pPr>
            <a:r>
              <a:rPr lang="en-US" sz="2400" smtClean="0"/>
              <a:t>It allows Airman to request tuition assistance, view and search degree programs with various colleges, look at their education record, and manage their career. </a:t>
            </a:r>
            <a:r>
              <a:rPr lang="en-US" sz="2400" smtClean="0">
                <a:hlinkClick r:id="rId2"/>
              </a:rPr>
              <a:t>https://www.my.af.mil/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sz="4000" b="1" u="sng" smtClean="0"/>
              <a:t>Professional Education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/>
              <a:t>	Community College of the Air Force (CCAF)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4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400" b="1" dirty="0" smtClean="0"/>
          </a:p>
          <a:p>
            <a:pPr lvl="1" eaLnBrk="1" hangingPunct="1">
              <a:lnSpc>
                <a:spcPct val="90000"/>
              </a:lnSpc>
              <a:buFont typeface="Tahoma" pitchFamily="34" charset="0"/>
              <a:buChar char="–"/>
            </a:pPr>
            <a:r>
              <a:rPr lang="en-US" sz="2400" dirty="0" smtClean="0"/>
              <a:t>CCAF awards Associates in Applied Science (AAS) degrees in 67 degree programs.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Char char="–"/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  <a:buFont typeface="Tahoma" pitchFamily="34" charset="0"/>
              <a:buChar char="–"/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  <a:buFont typeface="Tahoma" pitchFamily="34" charset="0"/>
              <a:buChar char="–"/>
            </a:pPr>
            <a:r>
              <a:rPr lang="en-US" sz="2400" dirty="0" smtClean="0"/>
              <a:t>CCAF is basically a free AAS degree.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Char char="–"/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  <a:buFont typeface="Tahoma" pitchFamily="34" charset="0"/>
              <a:buChar char="–"/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  <a:buFont typeface="Tahoma" pitchFamily="34" charset="0"/>
              <a:buChar char="–"/>
            </a:pPr>
            <a:r>
              <a:rPr lang="en-US" sz="2400" dirty="0" smtClean="0"/>
              <a:t>To learn more about CCAF visit </a:t>
            </a:r>
            <a:r>
              <a:rPr lang="en-US" sz="2400" dirty="0" smtClean="0">
                <a:hlinkClick r:id="rId2"/>
              </a:rPr>
              <a:t>http://www.au.af.mil/au/ccaf/</a:t>
            </a:r>
            <a:r>
              <a:rPr lang="en-US" sz="2000" dirty="0" smtClean="0"/>
              <a:t>     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8" name="Footer Placeholder 5"/>
          <p:cNvSpPr txBox="1">
            <a:spLocks/>
          </p:cNvSpPr>
          <p:nvPr/>
        </p:nvSpPr>
        <p:spPr bwMode="auto">
          <a:xfrm>
            <a:off x="6553200" y="6381750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>
              <a:defRPr/>
            </a:pP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543800" cy="4678363"/>
          </a:xfrm>
        </p:spPr>
        <p:txBody>
          <a:bodyPr/>
          <a:lstStyle/>
          <a:p>
            <a:r>
              <a:rPr lang="en-US" sz="2400" u="sng" dirty="0" smtClean="0"/>
              <a:t>What is an IDP?</a:t>
            </a:r>
            <a:r>
              <a:rPr lang="en-US" sz="2400" dirty="0" smtClean="0"/>
              <a:t>   A process for identifying work experience, education, and other activities that contribute to improved job performance and self development of an employee.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Roles for developing the IDP both supervisor and employee.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How to close the gap by Identify the training and education activities.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6477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6000" smtClean="0"/>
              <a:t>Questions on Individual Development Planning???</a:t>
            </a:r>
            <a:br>
              <a:rPr sz="6000" smtClean="0"/>
            </a:br>
            <a:r>
              <a:rPr sz="6000" smtClean="0"/>
              <a:t/>
            </a:r>
            <a:br>
              <a:rPr sz="6000" smtClean="0"/>
            </a:br>
            <a:endParaRPr sz="6000" smtClean="0"/>
          </a:p>
        </p:txBody>
      </p:sp>
      <p:sp>
        <p:nvSpPr>
          <p:cNvPr id="3" name="Footer Placeholder 5"/>
          <p:cNvSpPr txBox="1">
            <a:spLocks/>
          </p:cNvSpPr>
          <p:nvPr/>
        </p:nvSpPr>
        <p:spPr bwMode="auto">
          <a:xfrm>
            <a:off x="6553200" y="6381750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/>
          <a:lstStyle/>
          <a:p>
            <a:pPr algn="ctr" eaLnBrk="1" hangingPunct="1"/>
            <a:r>
              <a:rPr lang="en-US" sz="3600" b="1" dirty="0" smtClean="0"/>
              <a:t>IDP plan and process</a:t>
            </a:r>
            <a:endParaRPr lang="en-US" sz="3600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Joint effort between supervisor and employee in assessing the employee’s skills and expertise in relation to current or future job requirements and then identifying appropriate training and other developmental activities. 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Gives the supervisor/employee team an opportunity to develop a strategy for achieving both </a:t>
            </a:r>
            <a:r>
              <a:rPr lang="en-US" sz="2400" u="sng" dirty="0" smtClean="0"/>
              <a:t>organizational and personal developmental goals.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Provides the supervisor a valuable tool for future organizational requirements.</a:t>
            </a:r>
          </a:p>
        </p:txBody>
      </p:sp>
      <p:sp>
        <p:nvSpPr>
          <p:cNvPr id="8" name="Footer Placeholder 5"/>
          <p:cNvSpPr txBox="1">
            <a:spLocks/>
          </p:cNvSpPr>
          <p:nvPr/>
        </p:nvSpPr>
        <p:spPr bwMode="auto">
          <a:xfrm>
            <a:off x="6553200" y="6381750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>
              <a:defRPr/>
            </a:pP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/>
          <a:lstStyle/>
          <a:p>
            <a:pPr algn="ctr" eaLnBrk="1" hangingPunct="1"/>
            <a:r>
              <a:rPr lang="en-US" sz="2800" b="1" smtClean="0"/>
              <a:t>What is Individual Development Planning?</a:t>
            </a:r>
            <a:r>
              <a:rPr lang="en-US" sz="4800" smtClean="0"/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 process for identifying work experience, education, and other activities that contribute to improved job performance and self development of an employee.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This deliberate planning process provides a good framework for development discussions between employee and supervisor.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The ideal Individual Development Plan (IDP) should be realistic enough to provide employees with opportunities to advance to the highest levels of their abilities.   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8" name="Footer Placeholder 5"/>
          <p:cNvSpPr txBox="1">
            <a:spLocks/>
          </p:cNvSpPr>
          <p:nvPr/>
        </p:nvSpPr>
        <p:spPr bwMode="auto">
          <a:xfrm>
            <a:off x="6553200" y="6381750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>
              <a:defRPr/>
            </a:pP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sz="2800" b="1" smtClean="0"/>
              <a:t>Reasons to develop IDPs?</a:t>
            </a:r>
            <a:r>
              <a:rPr lang="en-US" sz="4800" smtClean="0"/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As a result of changes in mission, policies, programs or procedures.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To keep abreast of new technology.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As a result of the assignment of new duties and responsibilities, including new hires and permanent employees that accept a new position.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To improve or maintain proficiency in the present job.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In support of individuals who have been hired below the target grade and require knowledge, skills, and abilities to be promoted to full grade.   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8" name="Footer Placeholder 5"/>
          <p:cNvSpPr txBox="1">
            <a:spLocks/>
          </p:cNvSpPr>
          <p:nvPr/>
        </p:nvSpPr>
        <p:spPr bwMode="auto">
          <a:xfrm>
            <a:off x="6553200" y="6381750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>
              <a:defRPr/>
            </a:pP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00100" y="514350"/>
          <a:ext cx="75438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Acrobat Document" r:id="rId4" imgW="7543775" imgH="5829216" progId="AcroExch.Document.7">
                  <p:embed/>
                </p:oleObj>
              </mc:Choice>
              <mc:Fallback>
                <p:oleObj name="Acrobat Document" r:id="rId4" imgW="7543775" imgH="5829216" progId="AcroExch.Document.7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514350"/>
                        <a:ext cx="7543800" cy="582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500" b="1" dirty="0" smtClean="0"/>
              <a:t> </a:t>
            </a:r>
            <a:r>
              <a:rPr lang="en-US" sz="2500" b="1" u="sng" dirty="0" smtClean="0"/>
              <a:t>Supervisor Role</a:t>
            </a:r>
            <a:r>
              <a:rPr lang="en-US" sz="2500" b="1" dirty="0" smtClean="0"/>
              <a:t/>
            </a:r>
            <a:br>
              <a:rPr lang="en-US" sz="2500" b="1" dirty="0" smtClean="0"/>
            </a:br>
            <a:r>
              <a:rPr lang="en-US" sz="2500" b="1" dirty="0" smtClean="0"/>
              <a:t>The supervisor is essential in the development of the employee!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Provides performance feedback on </a:t>
            </a:r>
            <a:r>
              <a:rPr lang="en-US" sz="2000" u="sng" dirty="0" smtClean="0"/>
              <a:t>strengths and/or weaknesses</a:t>
            </a:r>
            <a:r>
              <a:rPr lang="en-US" sz="2000" dirty="0" smtClean="0"/>
              <a:t> within the current position.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Helps assess advancement potential and qualifications for other more challenging positions.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u="sng" dirty="0" smtClean="0"/>
              <a:t>Provides funding and training opportunities</a:t>
            </a:r>
            <a:r>
              <a:rPr lang="en-US" sz="2000" dirty="0" smtClean="0"/>
              <a:t> if funds are available, and supports training and development activities.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Acts as a resource and referral for exploring career development options.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Is a mentor and coach.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8" name="Footer Placeholder 5"/>
          <p:cNvSpPr txBox="1">
            <a:spLocks/>
          </p:cNvSpPr>
          <p:nvPr/>
        </p:nvSpPr>
        <p:spPr bwMode="auto">
          <a:xfrm>
            <a:off x="6553200" y="6381750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>
              <a:defRPr/>
            </a:pP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2514600"/>
          </a:xfrm>
        </p:spPr>
        <p:txBody>
          <a:bodyPr/>
          <a:lstStyle/>
          <a:p>
            <a:pPr algn="ctr" eaLnBrk="1" hangingPunct="1"/>
            <a:r>
              <a:rPr lang="en-US" sz="2800" b="1" u="sng" smtClean="0"/>
              <a:t>Employee Role</a:t>
            </a:r>
            <a:r>
              <a:rPr lang="en-US" sz="2800" b="1" smtClean="0"/>
              <a:t/>
            </a:r>
            <a:br>
              <a:rPr lang="en-US" sz="2800" b="1" smtClean="0"/>
            </a:br>
            <a:r>
              <a:rPr lang="en-US" sz="2800" b="1" smtClean="0"/>
              <a:t>Is expected to actively engage in the education and development process by planning goals for the next one to three years and methods to accomplish the plan!</a:t>
            </a:r>
            <a:endParaRPr lang="en-US" sz="280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82296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Assessing existing skills, competencies, and interests by using any reliable 360-degree assessment tool that will give perspective from peers, customers, supervisor, and HR support staff. 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Setting goals and objectives that will enhance the career as well as benefit the organization. 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Draft the initial IDP. 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8" name="Footer Placeholder 5"/>
          <p:cNvSpPr txBox="1">
            <a:spLocks/>
          </p:cNvSpPr>
          <p:nvPr/>
        </p:nvSpPr>
        <p:spPr bwMode="auto">
          <a:xfrm>
            <a:off x="6553200" y="6381750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>
              <a:defRPr/>
            </a:pPr>
            <a:endParaRPr lang="en-US" sz="1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2438400"/>
          </a:xfrm>
        </p:spPr>
        <p:txBody>
          <a:bodyPr/>
          <a:lstStyle/>
          <a:p>
            <a:pPr algn="ctr" eaLnBrk="1" hangingPunct="1"/>
            <a:r>
              <a:rPr lang="en-US" sz="2800" b="1" u="sng" smtClean="0"/>
              <a:t>Planning and Preparation</a:t>
            </a:r>
            <a:r>
              <a:rPr lang="en-US" sz="2800" b="1" smtClean="0"/>
              <a:t/>
            </a:r>
            <a:br>
              <a:rPr lang="en-US" sz="2800" b="1" smtClean="0"/>
            </a:br>
            <a:r>
              <a:rPr lang="en-US" sz="2800" b="1" smtClean="0"/>
              <a:t>The supervisor’s role is to prepare the groundwork for a realistic and worthwhile IDP by beginning with fundamental planning and preparation.</a:t>
            </a:r>
            <a:endParaRPr lang="en-US" sz="4000" b="1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90800"/>
            <a:ext cx="8229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Explain the IDP process to the employee, starting with the employee’s role and then the supervisor’s role. 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Discuss with the employee his or her strengths and weaknesses in performing the current work assignment. 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Identify any specific gaps between the employee’s current competencies and those required to perform in the current work assignment or the performance plan. 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lvl="1" eaLnBrk="1" hangingPunct="1">
              <a:lnSpc>
                <a:spcPct val="80000"/>
              </a:lnSpc>
              <a:buFont typeface="Tahoma" pitchFamily="34" charset="0"/>
              <a:buChar char="–"/>
            </a:pPr>
            <a:r>
              <a:rPr lang="en-US" sz="1800" dirty="0" smtClean="0"/>
              <a:t>Identify the training and education activities that will address these gaps. 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Char char="–"/>
            </a:pPr>
            <a:endParaRPr lang="en-US" sz="1800" dirty="0" smtClean="0"/>
          </a:p>
          <a:p>
            <a:pPr lvl="1" eaLnBrk="1" hangingPunct="1">
              <a:lnSpc>
                <a:spcPct val="80000"/>
              </a:lnSpc>
              <a:buFont typeface="Tahoma" pitchFamily="34" charset="0"/>
              <a:buChar char="–"/>
            </a:pPr>
            <a:r>
              <a:rPr lang="en-US" sz="1800" dirty="0" smtClean="0"/>
              <a:t>Establish a schedule of the activities in priority order. 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</p:txBody>
      </p:sp>
      <p:sp>
        <p:nvSpPr>
          <p:cNvPr id="8" name="Footer Placeholder 5"/>
          <p:cNvSpPr txBox="1">
            <a:spLocks/>
          </p:cNvSpPr>
          <p:nvPr/>
        </p:nvSpPr>
        <p:spPr bwMode="auto">
          <a:xfrm>
            <a:off x="6553200" y="6381750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>
              <a:defRPr/>
            </a:pPr>
            <a:endParaRPr lang="en-US" sz="1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84th TRC Staff Brief">
  <a:themeElements>
    <a:clrScheme name="84th TRC Staff Brie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4th TRC Staff Brief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1" compatLnSpc="1">
        <a:prstTxWarp prst="textNoShape">
          <a:avLst/>
        </a:prstTxWarp>
      </a:bodyPr>
      <a:lstStyle>
        <a:defPPr marL="838200" marR="0" indent="-838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1" compatLnSpc="1">
        <a:prstTxWarp prst="textNoShape">
          <a:avLst/>
        </a:prstTxWarp>
      </a:bodyPr>
      <a:lstStyle>
        <a:defPPr marL="838200" marR="0" indent="-838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84th TRC Staff Brie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4th TRC Staff Brie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4th TRC Staff Brie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4th TRC Staff Brie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4th TRC Staff Brie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4th TRC Staff Brie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4th TRC Staff Brie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5048</TotalTime>
  <Words>2071</Words>
  <Application>Microsoft Office PowerPoint</Application>
  <PresentationFormat>On-screen Show (4:3)</PresentationFormat>
  <Paragraphs>268</Paragraphs>
  <Slides>29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Franklin Gothic Book</vt:lpstr>
      <vt:lpstr>Monotype Sorts</vt:lpstr>
      <vt:lpstr>Tahoma</vt:lpstr>
      <vt:lpstr>Times New Roman</vt:lpstr>
      <vt:lpstr>Wingdings 2</vt:lpstr>
      <vt:lpstr>84th TRC Staff Brief</vt:lpstr>
      <vt:lpstr>Technic</vt:lpstr>
      <vt:lpstr>Acrobat Document</vt:lpstr>
      <vt:lpstr>Individual Development Plan (IDP)</vt:lpstr>
      <vt:lpstr>AGENDA</vt:lpstr>
      <vt:lpstr>IDP plan and process</vt:lpstr>
      <vt:lpstr>What is Individual Development Planning? </vt:lpstr>
      <vt:lpstr>Reasons to develop IDPs? </vt:lpstr>
      <vt:lpstr>PowerPoint Presentation</vt:lpstr>
      <vt:lpstr> Supervisor Role The supervisor is essential in the development of the employee!</vt:lpstr>
      <vt:lpstr>Employee Role Is expected to actively engage in the education and development process by planning goals for the next one to three years and methods to accomplish the plan!</vt:lpstr>
      <vt:lpstr>Planning and Preparation The supervisor’s role is to prepare the groundwork for a realistic and worthwhile IDP by beginning with fundamental planning and preparation.</vt:lpstr>
      <vt:lpstr>Supervisor’s Role in Planning and Preparation Cont</vt:lpstr>
      <vt:lpstr>Drafting the IDP The employee’s role is to draft the IDP with advice and guidance from the supervisor!</vt:lpstr>
      <vt:lpstr>Drafting the IDP Cont</vt:lpstr>
      <vt:lpstr>Preparing the Final IDP The supervisor and employee work together to make the final document as practical, useful and beneficial to the employee, as well as the organization.</vt:lpstr>
      <vt:lpstr>PowerPoint Presentation</vt:lpstr>
      <vt:lpstr>Follow-Up Actions</vt:lpstr>
      <vt:lpstr>Target Grade IDP</vt:lpstr>
      <vt:lpstr>How Can We Fill the Gaps</vt:lpstr>
      <vt:lpstr>Types of Formal Training</vt:lpstr>
      <vt:lpstr>Types of Formal Training</vt:lpstr>
      <vt:lpstr>Web Sites for Formal Training</vt:lpstr>
      <vt:lpstr>Web Sites for Formal Training</vt:lpstr>
      <vt:lpstr>Web Sites for Computer Based Training (CBT)</vt:lpstr>
      <vt:lpstr>Air Force Formal Training</vt:lpstr>
      <vt:lpstr>Web Sites for CBT Training</vt:lpstr>
      <vt:lpstr>Web Sites for CBT Training</vt:lpstr>
      <vt:lpstr>Professional Education</vt:lpstr>
      <vt:lpstr>Professional Education</vt:lpstr>
      <vt:lpstr>Review</vt:lpstr>
      <vt:lpstr>Questions on Individual Development Planning???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Individual Development Plan (IDP)</dc:title>
  <dc:creator>Jeffrey Samler</dc:creator>
  <cp:lastModifiedBy>priscilla.l.burnah</cp:lastModifiedBy>
  <cp:revision>340</cp:revision>
  <dcterms:created xsi:type="dcterms:W3CDTF">2008-04-05T23:18:31Z</dcterms:created>
  <dcterms:modified xsi:type="dcterms:W3CDTF">2015-09-23T18:20:45Z</dcterms:modified>
</cp:coreProperties>
</file>